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Outfit Extra Bold"/>
      <p:regular r:id="rId15"/>
    </p:embeddedFont>
    <p:embeddedFont>
      <p:font typeface="Arimo"/>
      <p:regular r:id="rId16"/>
    </p:embeddedFont>
    <p:embeddedFont>
      <p:font typeface="Arimo"/>
      <p:regular r:id="rId17"/>
    </p:embeddedFont>
    <p:embeddedFont>
      <p:font typeface="Arimo"/>
      <p:regular r:id="rId18"/>
    </p:embeddedFont>
    <p:embeddedFont>
      <p:font typeface="Arimo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19983"/>
            <a:ext cx="701861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Introduction to Accounting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76892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Accounting is vital for businesses. It aids in making informed decisions. There are different types of accounting. These include financial, managerial, tax, and auditing.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129689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EEB5E4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392942" y="5262324"/>
            <a:ext cx="137279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50"/>
              </a:lnSpc>
              <a:buNone/>
            </a:pPr>
            <a:r>
              <a:rPr lang="en-US" sz="750" dirty="0">
                <a:solidFill>
                  <a:srgbClr val="3C3838"/>
                </a:solidFill>
                <a:latin typeface="Arimo Medium" pitchFamily="34" charset="0"/>
                <a:ea typeface="Arimo Medium" pitchFamily="34" charset="-122"/>
                <a:cs typeface="Arimo Medium" pitchFamily="34" charset="-120"/>
              </a:rPr>
              <a:t>DB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6756440" y="5112782"/>
            <a:ext cx="2487573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Arimo Bold" pitchFamily="34" charset="0"/>
                <a:ea typeface="Arimo Bold" pitchFamily="34" charset="-122"/>
                <a:cs typeface="Arimo Bold" pitchFamily="34" charset="-120"/>
              </a:rPr>
              <a:t>by Debanshu Bhoi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74864"/>
            <a:ext cx="91284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Core Accounting Principles (GAAP)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72380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GAAP ensures financial reporting is consistent. Key principles are accrual basis and going concern. The matching principle and cost principle are also important. GAAP makes financial data comparable.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704761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28224" y="5939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Accrual Basis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6429613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Recognize revenue when earned, not when cash is received.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5704761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451396" y="5939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Going Concern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5451396" y="6429613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Assume the business will continue operating in the foreseeable future.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9640133" y="5704761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874568" y="5939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Matching Principle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9874568" y="6429613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Match expenses with the revenues they help generate.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77014"/>
            <a:ext cx="65877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The Accounting Equation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92595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The accounting equation is fundamental. Assets equal liabilities plus equity. Transactions impact this equation. This maintains balance after every transaction.</a:t>
            </a:r>
            <a:endParaRPr lang="en-US" sz="17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3269813"/>
            <a:ext cx="1134070" cy="13608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754422" y="34966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Assets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754422" y="398704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What the company owns.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630698"/>
            <a:ext cx="1134070" cy="136088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754422" y="48575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Liabilities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7754422" y="5347930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What the company owes to others.</a:t>
            </a: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991582"/>
            <a:ext cx="1134070" cy="136088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754422" y="62183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Equity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7754422" y="670881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The owner's stake in the company.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7357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Financial Statements: Income Statement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73129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The income statement reports financial performance. It covers a specific period. Key components include revenues and expenses. It shows gains and losses as well.</a:t>
            </a:r>
            <a:endParaRPr lang="en-US" sz="17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4114800"/>
            <a:ext cx="566976" cy="56697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87579" y="40751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Revenue</a:t>
            </a:r>
            <a:endParaRPr lang="en-US" sz="22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401866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87579" y="5362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Expenses</a:t>
            </a:r>
            <a:endParaRPr lang="en-US" sz="220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6688931"/>
            <a:ext cx="566976" cy="566976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1587579" y="66492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Net Income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06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926" y="614005"/>
            <a:ext cx="7580948" cy="13956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Financial Statements: Balance Sheet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6267926" y="2344579"/>
            <a:ext cx="7580948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The balance sheet reports a company's financial position. It is for a specific point in time. It shows assets, liabilities, and equity.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519148" y="3310414"/>
            <a:ext cx="30480" cy="4306253"/>
          </a:xfrm>
          <a:prstGeom prst="roundRect">
            <a:avLst>
              <a:gd name="adj" fmla="val 307713"/>
            </a:avLst>
          </a:prstGeom>
          <a:solidFill>
            <a:srgbClr val="BDB8DF"/>
          </a:solidFill>
          <a:ln/>
        </p:spPr>
      </p:sp>
      <p:sp>
        <p:nvSpPr>
          <p:cNvPr id="6" name="Shape 3"/>
          <p:cNvSpPr/>
          <p:nvPr/>
        </p:nvSpPr>
        <p:spPr>
          <a:xfrm>
            <a:off x="6739890" y="3797618"/>
            <a:ext cx="669846" cy="30480"/>
          </a:xfrm>
          <a:prstGeom prst="roundRect">
            <a:avLst>
              <a:gd name="adj" fmla="val 307713"/>
            </a:avLst>
          </a:prstGeom>
          <a:solidFill>
            <a:srgbClr val="BDB8DF"/>
          </a:solidFill>
          <a:ln/>
        </p:spPr>
      </p:sp>
      <p:sp>
        <p:nvSpPr>
          <p:cNvPr id="7" name="Shape 4"/>
          <p:cNvSpPr/>
          <p:nvPr/>
        </p:nvSpPr>
        <p:spPr>
          <a:xfrm>
            <a:off x="6267926" y="3561636"/>
            <a:ext cx="502444" cy="502444"/>
          </a:xfrm>
          <a:prstGeom prst="roundRect">
            <a:avLst>
              <a:gd name="adj" fmla="val 1866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51687" y="3603546"/>
            <a:ext cx="334923" cy="418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600" dirty="0"/>
          </a:p>
        </p:txBody>
      </p:sp>
      <p:sp>
        <p:nvSpPr>
          <p:cNvPr id="9" name="Text 6"/>
          <p:cNvSpPr/>
          <p:nvPr/>
        </p:nvSpPr>
        <p:spPr>
          <a:xfrm>
            <a:off x="7635716" y="3533656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Assets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7635716" y="4016454"/>
            <a:ext cx="6213157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What the company owns.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739890" y="5307449"/>
            <a:ext cx="669846" cy="30480"/>
          </a:xfrm>
          <a:prstGeom prst="roundRect">
            <a:avLst>
              <a:gd name="adj" fmla="val 307713"/>
            </a:avLst>
          </a:prstGeom>
          <a:solidFill>
            <a:srgbClr val="BDB8DF"/>
          </a:solidFill>
          <a:ln/>
        </p:spPr>
      </p:sp>
      <p:sp>
        <p:nvSpPr>
          <p:cNvPr id="12" name="Shape 9"/>
          <p:cNvSpPr/>
          <p:nvPr/>
        </p:nvSpPr>
        <p:spPr>
          <a:xfrm>
            <a:off x="6267926" y="5071467"/>
            <a:ext cx="502444" cy="502444"/>
          </a:xfrm>
          <a:prstGeom prst="roundRect">
            <a:avLst>
              <a:gd name="adj" fmla="val 1866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51687" y="5113377"/>
            <a:ext cx="334923" cy="418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600" dirty="0"/>
          </a:p>
        </p:txBody>
      </p:sp>
      <p:sp>
        <p:nvSpPr>
          <p:cNvPr id="14" name="Text 11"/>
          <p:cNvSpPr/>
          <p:nvPr/>
        </p:nvSpPr>
        <p:spPr>
          <a:xfrm>
            <a:off x="7635716" y="5043488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Liabilities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7635716" y="5526286"/>
            <a:ext cx="6213157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What the company owes.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6739890" y="6817281"/>
            <a:ext cx="669846" cy="30480"/>
          </a:xfrm>
          <a:prstGeom prst="roundRect">
            <a:avLst>
              <a:gd name="adj" fmla="val 307713"/>
            </a:avLst>
          </a:prstGeom>
          <a:solidFill>
            <a:srgbClr val="BDB8DF"/>
          </a:solidFill>
          <a:ln/>
        </p:spPr>
      </p:sp>
      <p:sp>
        <p:nvSpPr>
          <p:cNvPr id="17" name="Shape 14"/>
          <p:cNvSpPr/>
          <p:nvPr/>
        </p:nvSpPr>
        <p:spPr>
          <a:xfrm>
            <a:off x="6267926" y="6581299"/>
            <a:ext cx="502444" cy="502444"/>
          </a:xfrm>
          <a:prstGeom prst="roundRect">
            <a:avLst>
              <a:gd name="adj" fmla="val 1866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351687" y="6623209"/>
            <a:ext cx="334923" cy="418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600" dirty="0"/>
          </a:p>
        </p:txBody>
      </p:sp>
      <p:sp>
        <p:nvSpPr>
          <p:cNvPr id="19" name="Text 16"/>
          <p:cNvSpPr/>
          <p:nvPr/>
        </p:nvSpPr>
        <p:spPr>
          <a:xfrm>
            <a:off x="7635716" y="6553319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Equity</a:t>
            </a:r>
            <a:endParaRPr lang="en-US" sz="2150" dirty="0"/>
          </a:p>
        </p:txBody>
      </p:sp>
      <p:sp>
        <p:nvSpPr>
          <p:cNvPr id="20" name="Text 17"/>
          <p:cNvSpPr/>
          <p:nvPr/>
        </p:nvSpPr>
        <p:spPr>
          <a:xfrm>
            <a:off x="7635716" y="7036118"/>
            <a:ext cx="6213157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The owner's investment.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5652"/>
            <a:ext cx="115363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Financial Statements: Cash Flow Statement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1805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The cash flow statement tracks cash movement. It shows cash both coming in and going out. It covers a specific period.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3629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Operating Activities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94407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Cash flow from normal business operations.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332928" y="43629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Investing Activities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332928" y="494407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Cash flow from buying or selling assets.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9872067" y="43629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Financing Activities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9872067" y="494407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Cash flow from debt and equity.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2704"/>
            <a:ext cx="664892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Key Accounting Concepts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84511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Depreciation allocates asset costs. Inventory valuation assigns costs to inventory. Accruals and deferrals recognize revenues and expenses correctly.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2330" y="3634026"/>
            <a:ext cx="7825621" cy="7825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582239" y="5840254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30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30" y="3634026"/>
            <a:ext cx="7825621" cy="7825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123748" y="4372928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30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330" y="3634026"/>
            <a:ext cx="7825621" cy="782562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9665137" y="5840254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3000" dirty="0"/>
          </a:p>
        </p:txBody>
      </p:sp>
      <p:sp>
        <p:nvSpPr>
          <p:cNvPr id="10" name="Text 5"/>
          <p:cNvSpPr/>
          <p:nvPr/>
        </p:nvSpPr>
        <p:spPr>
          <a:xfrm>
            <a:off x="1986439" y="3999786"/>
            <a:ext cx="17354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Depreciation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6009084" y="2826068"/>
            <a:ext cx="26121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Inventory Valuation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1203305" y="3999786"/>
            <a:ext cx="11457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Accruals</a:t>
            </a:r>
            <a:endParaRPr 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8439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Conclusion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833330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Accounting is key for financial transparency. It is also vital for informed decision-making. Core principles and statements are essential. Continuous learning is highly encouraged.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43234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530906" y="4432340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Financial Transparency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4685467" y="443234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22583" y="44323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Informed Decisions</a:t>
            </a:r>
            <a:endParaRPr lang="en-US" sz="2200" dirty="0"/>
          </a:p>
        </p:txBody>
      </p:sp>
      <p:sp>
        <p:nvSpPr>
          <p:cNvPr id="9" name="Shape 6"/>
          <p:cNvSpPr/>
          <p:nvPr/>
        </p:nvSpPr>
        <p:spPr>
          <a:xfrm>
            <a:off x="793790" y="567975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530906" y="5679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Continuous Learning</a:t>
            </a:r>
            <a:endParaRPr lang="en-US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2025-03-28T06:47:18Z</dcterms:created>
  <dcterms:modified xsi:type="dcterms:W3CDTF">2025-03-28T06:47:18Z</dcterms:modified>
</cp:coreProperties>
</file>